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71" r:id="rId2"/>
    <p:sldId id="256" r:id="rId3"/>
    <p:sldId id="257" r:id="rId4"/>
    <p:sldId id="266" r:id="rId5"/>
    <p:sldId id="258" r:id="rId6"/>
    <p:sldId id="267" r:id="rId7"/>
    <p:sldId id="259" r:id="rId8"/>
    <p:sldId id="260" r:id="rId9"/>
    <p:sldId id="268" r:id="rId10"/>
    <p:sldId id="261" r:id="rId11"/>
    <p:sldId id="269" r:id="rId12"/>
    <p:sldId id="262" r:id="rId13"/>
    <p:sldId id="265" r:id="rId14"/>
    <p:sldId id="263" r:id="rId15"/>
    <p:sldId id="264" r:id="rId16"/>
    <p:sldId id="2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2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901945A7-33BF-4445-994C-5E5CC703F183}" type="datetimeFigureOut">
              <a:rPr lang="en-US" smtClean="0"/>
              <a:pPr/>
              <a:t>10/31/2015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1E5887ED-0368-41DD-A4B0-8BDCEFCC8B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5887ED-0368-41DD-A4B0-8BDCEFCC8B82}"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EC85E06-30DB-4C8E-A7AF-7FE561F5BD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85E06-30DB-4C8E-A7AF-7FE561F5BD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85E06-30DB-4C8E-A7AF-7FE561F5BD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EC85E06-30DB-4C8E-A7AF-7FE561F5BD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EC85E06-30DB-4C8E-A7AF-7FE561F5BD2E}"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EC85E06-30DB-4C8E-A7AF-7FE561F5BD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EC85E06-30DB-4C8E-A7AF-7FE561F5BD2E}"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85E06-30DB-4C8E-A7AF-7FE561F5BD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85E06-30DB-4C8E-A7AF-7FE561F5BD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85E06-30DB-4C8E-A7AF-7FE561F5BD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45FD882-69D7-4902-9ECE-D9C28B4207F3}"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EC85E06-30DB-4C8E-A7AF-7FE561F5BD2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45FD882-69D7-4902-9ECE-D9C28B4207F3}" type="datetimeFigureOut">
              <a:rPr lang="en-US" smtClean="0"/>
              <a:pPr/>
              <a:t>10/31/2015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EC85E06-30DB-4C8E-A7AF-7FE561F5BD2E}"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itec.mea.gov.i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1000"/>
            <a:ext cx="8458200" cy="914400"/>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458200" cy="4247317"/>
          </a:xfrm>
          <a:prstGeom prst="rect">
            <a:avLst/>
          </a:prstGeom>
          <a:noFill/>
        </p:spPr>
        <p:txBody>
          <a:bodyPr wrap="square" rtlCol="0">
            <a:spAutoFit/>
          </a:bodyPr>
          <a:lstStyle/>
          <a:p>
            <a:r>
              <a:rPr lang="en-US" b="1" dirty="0" smtClean="0">
                <a:solidFill>
                  <a:schemeClr val="accent6"/>
                </a:solidFill>
                <a:latin typeface="+mj-lt"/>
              </a:rPr>
              <a:t>Deputation of Indian Experts</a:t>
            </a:r>
            <a:endParaRPr lang="en-US" dirty="0" smtClean="0">
              <a:solidFill>
                <a:schemeClr val="accent6"/>
              </a:solidFill>
              <a:latin typeface="+mj-lt"/>
            </a:endParaRPr>
          </a:p>
          <a:p>
            <a:pPr lvl="0" algn="just">
              <a:buFont typeface="Arial" pitchFamily="34" charset="0"/>
              <a:buChar char="•"/>
            </a:pPr>
            <a:r>
              <a:rPr lang="en-US" dirty="0" smtClean="0">
                <a:latin typeface="+mj-lt"/>
              </a:rPr>
              <a:t>Indian experts are deputed to friendly countries on their request to assist in developmental activities. </a:t>
            </a:r>
          </a:p>
          <a:p>
            <a:pPr lvl="0" algn="just">
              <a:buFont typeface="Arial" pitchFamily="34" charset="0"/>
              <a:buChar char="•"/>
            </a:pPr>
            <a:r>
              <a:rPr lang="en-US" dirty="0" smtClean="0">
                <a:latin typeface="+mj-lt"/>
              </a:rPr>
              <a:t>Some of the fields covered in recent years have been creative arts, pest management, military training, IT, audit, medicine, English teaching, telecommunications, agricultural research, etc. </a:t>
            </a:r>
          </a:p>
          <a:p>
            <a:endParaRPr lang="en-US" dirty="0" smtClean="0">
              <a:latin typeface="+mj-lt"/>
            </a:endParaRPr>
          </a:p>
          <a:p>
            <a:r>
              <a:rPr lang="en-US" b="1" dirty="0" smtClean="0">
                <a:solidFill>
                  <a:schemeClr val="accent6"/>
                </a:solidFill>
                <a:latin typeface="+mj-lt"/>
              </a:rPr>
              <a:t>Study Tours</a:t>
            </a:r>
            <a:endParaRPr lang="en-US" dirty="0" smtClean="0">
              <a:solidFill>
                <a:schemeClr val="accent6"/>
              </a:solidFill>
              <a:latin typeface="+mj-lt"/>
            </a:endParaRPr>
          </a:p>
          <a:p>
            <a:pPr lvl="0" algn="just"/>
            <a:r>
              <a:rPr lang="en-US" dirty="0" smtClean="0">
                <a:latin typeface="+mj-lt"/>
              </a:rPr>
              <a:t>Study tours in India are undertaken at the specific request of ITEC partner countries. Specific areas of interest are identified and two to three weeks </a:t>
            </a:r>
            <a:r>
              <a:rPr lang="en-US" dirty="0" err="1" smtClean="0">
                <a:latin typeface="+mj-lt"/>
              </a:rPr>
              <a:t>programme</a:t>
            </a:r>
            <a:r>
              <a:rPr lang="en-US" dirty="0" smtClean="0">
                <a:latin typeface="+mj-lt"/>
              </a:rPr>
              <a:t> is arranged during which the delegates are taken to important institutions, training </a:t>
            </a:r>
            <a:r>
              <a:rPr lang="en-US" dirty="0" err="1" smtClean="0">
                <a:latin typeface="+mj-lt"/>
              </a:rPr>
              <a:t>centres</a:t>
            </a:r>
            <a:r>
              <a:rPr lang="en-US" dirty="0" smtClean="0">
                <a:latin typeface="+mj-lt"/>
              </a:rPr>
              <a:t>, and places of interest in different parts of India.</a:t>
            </a:r>
          </a:p>
          <a:p>
            <a:r>
              <a:rPr lang="en-US" b="1" dirty="0" smtClean="0">
                <a:latin typeface="+mj-lt"/>
              </a:rPr>
              <a:t/>
            </a:r>
            <a:br>
              <a:rPr lang="en-US" b="1" dirty="0" smtClean="0">
                <a:latin typeface="+mj-lt"/>
              </a:rPr>
            </a:br>
            <a:endParaRPr lang="en-US" dirty="0" smtClean="0"/>
          </a:p>
          <a:p>
            <a:endParaRPr lang="en-US" dirty="0"/>
          </a:p>
        </p:txBody>
      </p:sp>
      <p:pic>
        <p:nvPicPr>
          <p:cNvPr id="4" name="Picture 3" descr="Technology Park.jpg"/>
          <p:cNvPicPr>
            <a:picLocks noChangeAspect="1"/>
          </p:cNvPicPr>
          <p:nvPr/>
        </p:nvPicPr>
        <p:blipFill>
          <a:blip r:embed="rId2"/>
          <a:stretch>
            <a:fillRect/>
          </a:stretch>
        </p:blipFill>
        <p:spPr>
          <a:xfrm>
            <a:off x="1524000" y="3886200"/>
            <a:ext cx="5334000" cy="28892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7239000" cy="369332"/>
          </a:xfrm>
          <a:prstGeom prst="rect">
            <a:avLst/>
          </a:prstGeom>
          <a:noFill/>
        </p:spPr>
        <p:txBody>
          <a:bodyPr wrap="square" rtlCol="0">
            <a:spAutoFit/>
          </a:bodyPr>
          <a:lstStyle/>
          <a:p>
            <a:endParaRPr lang="en-US" dirty="0"/>
          </a:p>
        </p:txBody>
      </p:sp>
      <p:sp>
        <p:nvSpPr>
          <p:cNvPr id="3" name="TextBox 2"/>
          <p:cNvSpPr txBox="1"/>
          <p:nvPr/>
        </p:nvSpPr>
        <p:spPr>
          <a:xfrm>
            <a:off x="228600" y="152400"/>
            <a:ext cx="8229600" cy="5078313"/>
          </a:xfrm>
          <a:prstGeom prst="rect">
            <a:avLst/>
          </a:prstGeom>
          <a:noFill/>
        </p:spPr>
        <p:txBody>
          <a:bodyPr wrap="square" rtlCol="0">
            <a:spAutoFit/>
          </a:bodyPr>
          <a:lstStyle/>
          <a:p>
            <a:endParaRPr lang="en-US" b="1" dirty="0" smtClean="0">
              <a:solidFill>
                <a:schemeClr val="accent6"/>
              </a:solidFill>
            </a:endParaRPr>
          </a:p>
          <a:p>
            <a:r>
              <a:rPr lang="en-US" b="1" dirty="0" smtClean="0">
                <a:solidFill>
                  <a:schemeClr val="accent6"/>
                </a:solidFill>
              </a:rPr>
              <a:t>Gifts/Donations of Equipment</a:t>
            </a:r>
            <a:endParaRPr lang="en-US" dirty="0" smtClean="0">
              <a:solidFill>
                <a:schemeClr val="accent6"/>
              </a:solidFill>
            </a:endParaRPr>
          </a:p>
          <a:p>
            <a:pPr lvl="0" algn="just"/>
            <a:r>
              <a:rPr lang="en-US" dirty="0" smtClean="0"/>
              <a:t>The Government of India provides gifts / donations of equipment to ITEC partner countries to assist in their developmental efforts. These gifts/ donations are usually in response to requests of these friendly countries and the commitments made by the political leadership.</a:t>
            </a:r>
          </a:p>
          <a:p>
            <a:endParaRPr lang="en-US" b="1" dirty="0" smtClean="0"/>
          </a:p>
          <a:p>
            <a:r>
              <a:rPr lang="en-US" b="1" dirty="0" smtClean="0">
                <a:solidFill>
                  <a:schemeClr val="accent6"/>
                </a:solidFill>
              </a:rPr>
              <a:t>Aid for Disaster Relief</a:t>
            </a:r>
            <a:endParaRPr lang="en-US" dirty="0" smtClean="0">
              <a:solidFill>
                <a:schemeClr val="accent6"/>
              </a:solidFill>
            </a:endParaRPr>
          </a:p>
          <a:p>
            <a:pPr lvl="0"/>
            <a:r>
              <a:rPr lang="en-US" dirty="0" smtClean="0"/>
              <a:t> Under this </a:t>
            </a:r>
            <a:r>
              <a:rPr lang="en-US" dirty="0" err="1" smtClean="0"/>
              <a:t>Programme</a:t>
            </a:r>
            <a:r>
              <a:rPr lang="en-US" dirty="0" smtClean="0"/>
              <a:t>, India supplies humanitarian aid like food grains, medicines and similar other items to countries struck by natural disasters. Cash assistance is also provided.</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p:txBody>
      </p:sp>
      <p:pic>
        <p:nvPicPr>
          <p:cNvPr id="4" name="Picture 3" descr="Donation0005.jpg"/>
          <p:cNvPicPr>
            <a:picLocks noChangeAspect="1"/>
          </p:cNvPicPr>
          <p:nvPr/>
        </p:nvPicPr>
        <p:blipFill>
          <a:blip r:embed="rId2"/>
          <a:stretch>
            <a:fillRect/>
          </a:stretch>
        </p:blipFill>
        <p:spPr>
          <a:xfrm>
            <a:off x="228600" y="3581400"/>
            <a:ext cx="3733800" cy="2743200"/>
          </a:xfrm>
          <a:prstGeom prst="rect">
            <a:avLst/>
          </a:prstGeom>
        </p:spPr>
      </p:pic>
      <p:pic>
        <p:nvPicPr>
          <p:cNvPr id="5" name="Picture 4" descr="jcb-nepal-image-2.jpg"/>
          <p:cNvPicPr>
            <a:picLocks noChangeAspect="1"/>
          </p:cNvPicPr>
          <p:nvPr/>
        </p:nvPicPr>
        <p:blipFill>
          <a:blip r:embed="rId3"/>
          <a:stretch>
            <a:fillRect/>
          </a:stretch>
        </p:blipFill>
        <p:spPr>
          <a:xfrm>
            <a:off x="4495800" y="3657600"/>
            <a:ext cx="3886200" cy="2590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461665"/>
          </a:xfrm>
          <a:prstGeom prst="rect">
            <a:avLst/>
          </a:prstGeom>
          <a:noFill/>
        </p:spPr>
        <p:txBody>
          <a:bodyPr wrap="square" rtlCol="0">
            <a:spAutoFit/>
          </a:bodyPr>
          <a:lstStyle/>
          <a:p>
            <a:pPr algn="ctr"/>
            <a:r>
              <a:rPr lang="en-US" sz="2400" b="1" dirty="0" smtClean="0">
                <a:solidFill>
                  <a:schemeClr val="accent6"/>
                </a:solidFill>
              </a:rPr>
              <a:t>Cooperation with Republic of Serbia under ITEC </a:t>
            </a:r>
            <a:r>
              <a:rPr lang="en-US" sz="2400" b="1" dirty="0" err="1" smtClean="0">
                <a:solidFill>
                  <a:schemeClr val="accent6"/>
                </a:solidFill>
              </a:rPr>
              <a:t>Programme</a:t>
            </a:r>
            <a:endParaRPr lang="en-US" sz="2400" b="1" dirty="0">
              <a:solidFill>
                <a:schemeClr val="accent6"/>
              </a:solidFill>
            </a:endParaRPr>
          </a:p>
        </p:txBody>
      </p:sp>
      <p:sp>
        <p:nvSpPr>
          <p:cNvPr id="4" name="TextBox 3"/>
          <p:cNvSpPr txBox="1"/>
          <p:nvPr/>
        </p:nvSpPr>
        <p:spPr>
          <a:xfrm>
            <a:off x="228600" y="1219201"/>
            <a:ext cx="8458200" cy="2554545"/>
          </a:xfrm>
          <a:prstGeom prst="rect">
            <a:avLst/>
          </a:prstGeom>
          <a:noFill/>
        </p:spPr>
        <p:txBody>
          <a:bodyPr wrap="square" rtlCol="0">
            <a:spAutoFit/>
          </a:bodyPr>
          <a:lstStyle/>
          <a:p>
            <a:pPr algn="just">
              <a:buFont typeface="Arial" pitchFamily="34" charset="0"/>
              <a:buChar char="•"/>
            </a:pPr>
            <a:r>
              <a:rPr lang="en-US" sz="2000" dirty="0" smtClean="0">
                <a:latin typeface="+mj-lt"/>
              </a:rPr>
              <a:t>The Indian Technical &amp; Economic Cooperation (ITEC) </a:t>
            </a:r>
            <a:r>
              <a:rPr lang="en-US" sz="2000" dirty="0" err="1" smtClean="0">
                <a:latin typeface="+mj-lt"/>
              </a:rPr>
              <a:t>Programme</a:t>
            </a:r>
            <a:r>
              <a:rPr lang="en-US" sz="2000" dirty="0" smtClean="0">
                <a:latin typeface="+mj-lt"/>
              </a:rPr>
              <a:t> was extended to Serbia in 2008 </a:t>
            </a:r>
          </a:p>
          <a:p>
            <a:pPr algn="just">
              <a:buFont typeface="Arial" pitchFamily="34" charset="0"/>
              <a:buChar char="•"/>
            </a:pPr>
            <a:endParaRPr lang="en-US" sz="2000" dirty="0" smtClean="0">
              <a:latin typeface="+mj-lt"/>
            </a:endParaRPr>
          </a:p>
          <a:p>
            <a:pPr algn="just">
              <a:buFont typeface="Arial" pitchFamily="34" charset="0"/>
              <a:buChar char="•"/>
            </a:pPr>
            <a:r>
              <a:rPr lang="en-US" sz="2000" dirty="0" smtClean="0">
                <a:latin typeface="+mj-lt"/>
              </a:rPr>
              <a:t>Till date over 120 scholars from Serbia have been imparted training under the </a:t>
            </a:r>
            <a:r>
              <a:rPr lang="en-US" sz="2000" dirty="0" err="1" smtClean="0">
                <a:latin typeface="+mj-lt"/>
              </a:rPr>
              <a:t>Programme</a:t>
            </a:r>
            <a:endParaRPr lang="en-US" sz="2000" dirty="0" smtClean="0">
              <a:latin typeface="+mj-lt"/>
            </a:endParaRPr>
          </a:p>
          <a:p>
            <a:pPr algn="just">
              <a:buFont typeface="Arial" pitchFamily="34" charset="0"/>
              <a:buChar char="•"/>
            </a:pPr>
            <a:endParaRPr lang="en-US" sz="2000" dirty="0" smtClean="0">
              <a:latin typeface="+mj-lt"/>
            </a:endParaRPr>
          </a:p>
          <a:p>
            <a:pPr algn="just">
              <a:buFont typeface="Arial" pitchFamily="34" charset="0"/>
              <a:buChar char="•"/>
            </a:pPr>
            <a:endParaRPr lang="en-US" sz="2000" dirty="0" smtClean="0">
              <a:latin typeface="+mj-lt"/>
            </a:endParaRPr>
          </a:p>
          <a:p>
            <a:pPr algn="just"/>
            <a:endParaRPr lang="en-US" sz="2000" dirty="0">
              <a:latin typeface="+mj-lt"/>
            </a:endParaRPr>
          </a:p>
        </p:txBody>
      </p:sp>
      <p:pic>
        <p:nvPicPr>
          <p:cNvPr id="7" name="Picture 6" descr="PET_4989.jpg"/>
          <p:cNvPicPr>
            <a:picLocks noChangeAspect="1"/>
          </p:cNvPicPr>
          <p:nvPr/>
        </p:nvPicPr>
        <p:blipFill>
          <a:blip r:embed="rId2" cstate="print"/>
          <a:stretch>
            <a:fillRect/>
          </a:stretch>
        </p:blipFill>
        <p:spPr>
          <a:xfrm>
            <a:off x="1828800" y="3021932"/>
            <a:ext cx="5105400" cy="339720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90600"/>
            <a:ext cx="8077200" cy="369332"/>
          </a:xfrm>
          <a:prstGeom prst="rect">
            <a:avLst/>
          </a:prstGeom>
          <a:noFill/>
        </p:spPr>
        <p:txBody>
          <a:bodyPr wrap="square" rtlCol="0">
            <a:spAutoFit/>
          </a:bodyPr>
          <a:lstStyle/>
          <a:p>
            <a:endParaRPr lang="en-US" dirty="0"/>
          </a:p>
        </p:txBody>
      </p:sp>
      <p:sp>
        <p:nvSpPr>
          <p:cNvPr id="5" name="TextBox 4"/>
          <p:cNvSpPr txBox="1"/>
          <p:nvPr/>
        </p:nvSpPr>
        <p:spPr>
          <a:xfrm>
            <a:off x="381000" y="152400"/>
            <a:ext cx="8153400" cy="3139321"/>
          </a:xfrm>
          <a:prstGeom prst="rect">
            <a:avLst/>
          </a:prstGeom>
          <a:noFill/>
        </p:spPr>
        <p:txBody>
          <a:bodyPr wrap="square" rtlCol="0">
            <a:spAutoFit/>
          </a:bodyPr>
          <a:lstStyle/>
          <a:p>
            <a:pPr algn="just">
              <a:buFont typeface="Arial" pitchFamily="34" charset="0"/>
              <a:buChar char="•"/>
            </a:pPr>
            <a:endParaRPr lang="en-US" dirty="0" smtClean="0"/>
          </a:p>
          <a:p>
            <a:pPr algn="just">
              <a:buFont typeface="Arial" pitchFamily="34" charset="0"/>
              <a:buChar char="•"/>
            </a:pPr>
            <a:r>
              <a:rPr lang="en-US" dirty="0" smtClean="0"/>
              <a:t>A total of 25 slots annually have been reserved for candidates from Serbia.</a:t>
            </a:r>
          </a:p>
          <a:p>
            <a:pPr algn="just">
              <a:buFont typeface="Arial" pitchFamily="34" charset="0"/>
              <a:buChar char="•"/>
            </a:pPr>
            <a:endParaRPr lang="en-US" dirty="0" smtClean="0"/>
          </a:p>
          <a:p>
            <a:pPr algn="just">
              <a:buFont typeface="Arial" pitchFamily="34" charset="0"/>
              <a:buChar char="•"/>
            </a:pPr>
            <a:r>
              <a:rPr lang="en-US" dirty="0" smtClean="0"/>
              <a:t>Under the </a:t>
            </a:r>
            <a:r>
              <a:rPr lang="en-US" dirty="0" err="1" smtClean="0"/>
              <a:t>Programme</a:t>
            </a:r>
            <a:r>
              <a:rPr lang="en-US" dirty="0" smtClean="0"/>
              <a:t>, Government of India bears the expenditure towards air fare, internal travel, accommodation, medical expenditure and the cost of the training/course fee including study tours/seminars which are part of the Training </a:t>
            </a:r>
            <a:r>
              <a:rPr lang="en-US" dirty="0" err="1" smtClean="0"/>
              <a:t>Programme</a:t>
            </a:r>
            <a:r>
              <a:rPr lang="en-US" dirty="0" smtClean="0"/>
              <a:t>.</a:t>
            </a:r>
          </a:p>
          <a:p>
            <a:pPr algn="just">
              <a:buFont typeface="Arial" pitchFamily="34" charset="0"/>
              <a:buChar char="•"/>
            </a:pPr>
            <a:endParaRPr lang="en-US" dirty="0" smtClean="0"/>
          </a:p>
          <a:p>
            <a:pPr algn="just">
              <a:buFont typeface="Arial" pitchFamily="34" charset="0"/>
              <a:buChar char="•"/>
            </a:pPr>
            <a:r>
              <a:rPr lang="en-US" dirty="0" smtClean="0"/>
              <a:t>Apart from this, the scholars are also paid living allowances and book allowances. Visa is issued to the applicants gratis.</a:t>
            </a:r>
          </a:p>
          <a:p>
            <a:pPr algn="just">
              <a:buFont typeface="Arial" pitchFamily="34" charset="0"/>
              <a:buChar char="•"/>
            </a:pPr>
            <a:endParaRPr lang="en-US" dirty="0" smtClean="0"/>
          </a:p>
        </p:txBody>
      </p:sp>
      <p:pic>
        <p:nvPicPr>
          <p:cNvPr id="7" name="Picture 6" descr="PET_5098.jpg"/>
          <p:cNvPicPr>
            <a:picLocks noChangeAspect="1"/>
          </p:cNvPicPr>
          <p:nvPr/>
        </p:nvPicPr>
        <p:blipFill>
          <a:blip r:embed="rId2" cstate="print"/>
          <a:stretch>
            <a:fillRect/>
          </a:stretch>
        </p:blipFill>
        <p:spPr>
          <a:xfrm>
            <a:off x="1371600" y="2971800"/>
            <a:ext cx="6019800" cy="3886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6832640"/>
          </a:xfrm>
          <a:prstGeom prst="rect">
            <a:avLst/>
          </a:prstGeom>
          <a:noFill/>
        </p:spPr>
        <p:txBody>
          <a:bodyPr wrap="square" rtlCol="0">
            <a:spAutoFit/>
          </a:bodyPr>
          <a:lstStyle/>
          <a:p>
            <a:pPr algn="just">
              <a:buFont typeface="Arial" pitchFamily="34" charset="0"/>
              <a:buChar char="•"/>
            </a:pPr>
            <a:r>
              <a:rPr lang="en-US" sz="2000" dirty="0" smtClean="0"/>
              <a:t>Scholars who have undergone training under ITEC come from various fields of Serbian society, including both from Government and private sector. </a:t>
            </a:r>
          </a:p>
          <a:p>
            <a:pPr algn="just"/>
            <a:endParaRPr lang="en-US" sz="2000" dirty="0" smtClean="0">
              <a:latin typeface="+mj-lt"/>
            </a:endParaRPr>
          </a:p>
          <a:p>
            <a:pPr algn="just">
              <a:buFont typeface="Arial" pitchFamily="34" charset="0"/>
              <a:buChar char="•"/>
            </a:pPr>
            <a:r>
              <a:rPr lang="en-US" sz="2000" dirty="0" smtClean="0">
                <a:latin typeface="+mj-lt"/>
              </a:rPr>
              <a:t>The courses offered under ITEC are those which help the candidate develop the necessary skills for efficient discharge of their duties.</a:t>
            </a:r>
          </a:p>
          <a:p>
            <a:pPr>
              <a:buFont typeface="Arial" pitchFamily="34" charset="0"/>
              <a:buChar char="•"/>
            </a:pPr>
            <a:endParaRPr lang="en-US" sz="2000" dirty="0" smtClean="0">
              <a:latin typeface="+mj-lt"/>
            </a:endParaRPr>
          </a:p>
          <a:p>
            <a:pPr algn="just">
              <a:buFont typeface="Arial" pitchFamily="34" charset="0"/>
              <a:buChar char="•"/>
            </a:pPr>
            <a:r>
              <a:rPr lang="en-US" sz="2000" dirty="0" smtClean="0">
                <a:latin typeface="+mj-lt"/>
              </a:rPr>
              <a:t>So far scholars from Serbia have been imparted training under the </a:t>
            </a:r>
            <a:r>
              <a:rPr lang="en-US" sz="2000" dirty="0" err="1" smtClean="0">
                <a:latin typeface="+mj-lt"/>
              </a:rPr>
              <a:t>Programme</a:t>
            </a:r>
            <a:r>
              <a:rPr lang="en-US" sz="2000" dirty="0" smtClean="0">
                <a:latin typeface="+mj-lt"/>
              </a:rPr>
              <a:t> in such diverse fields like proficiency in English &amp; IT skill, Entrepreneurship Development, Development of ICT Skills, Public Expenditure Management, Business Research Methods &amp; Data Analysis, Training </a:t>
            </a:r>
            <a:r>
              <a:rPr lang="en-US" sz="2000" dirty="0" err="1" smtClean="0">
                <a:latin typeface="+mj-lt"/>
              </a:rPr>
              <a:t>Programme</a:t>
            </a:r>
            <a:r>
              <a:rPr lang="en-US" sz="2000" dirty="0" smtClean="0">
                <a:latin typeface="+mj-lt"/>
              </a:rPr>
              <a:t> on Bio Energy, Climate Change &amp; Sustainability, Textile Mill Management, Social Entrepreneurship, Banking &amp; Finance, Special Courses on Leadership in Postal Sector, </a:t>
            </a:r>
            <a:r>
              <a:rPr lang="en-US" sz="2000" dirty="0" err="1" smtClean="0">
                <a:latin typeface="+mj-lt"/>
              </a:rPr>
              <a:t>Decentralised</a:t>
            </a:r>
            <a:r>
              <a:rPr lang="en-US" sz="2000" dirty="0" smtClean="0">
                <a:latin typeface="+mj-lt"/>
              </a:rPr>
              <a:t> Energy Solutions, Management courses for senior level executives, Wireless networking, MPLS Technologies, Mobile Communication Technologies, Operation Management, Public Service delivery leadership, Rural Development, Gender Issues in </a:t>
            </a:r>
            <a:r>
              <a:rPr lang="en-US" sz="2000" dirty="0" err="1" smtClean="0">
                <a:latin typeface="+mj-lt"/>
              </a:rPr>
              <a:t>Labour</a:t>
            </a:r>
            <a:r>
              <a:rPr lang="en-US" sz="2000" dirty="0" smtClean="0">
                <a:latin typeface="+mj-lt"/>
              </a:rPr>
              <a:t>, Asset Liability Management, Telemedicine, Cluster Development Executives, Next Generation Network Technologies &amp; Future Trends, Geographic Information System, Consultancy Services for Small &amp; Medium Enterprises, Web Application courses etc. </a:t>
            </a:r>
          </a:p>
          <a:p>
            <a:pPr algn="just">
              <a:buFont typeface="Arial" pitchFamily="34" charset="0"/>
              <a:buChar char="•"/>
            </a:pPr>
            <a:endParaRPr lang="en-US" sz="2000" dirty="0" smtClean="0">
              <a:latin typeface="+mj-lt"/>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458200" cy="6217087"/>
          </a:xfrm>
          <a:prstGeom prst="rect">
            <a:avLst/>
          </a:prstGeom>
          <a:noFill/>
        </p:spPr>
        <p:txBody>
          <a:bodyPr wrap="square" rtlCol="0">
            <a:spAutoFit/>
          </a:bodyPr>
          <a:lstStyle/>
          <a:p>
            <a:pPr>
              <a:buFont typeface="Arial" pitchFamily="34" charset="0"/>
              <a:buChar char="•"/>
            </a:pPr>
            <a:r>
              <a:rPr lang="en-US" sz="2000" dirty="0" smtClean="0"/>
              <a:t>In Addition, training is also made available in special courses on WTO issues like Agriculture Services, Trade Related Aspects of Intellectual Property Rights (TRIPS) &amp; Regional Trade Agreements (RTAs) etc. </a:t>
            </a:r>
          </a:p>
          <a:p>
            <a:pPr>
              <a:buFont typeface="Arial" pitchFamily="34" charset="0"/>
              <a:buChar char="•"/>
            </a:pPr>
            <a:endParaRPr lang="en-US" sz="2000" dirty="0" smtClean="0">
              <a:latin typeface="+mj-lt"/>
            </a:endParaRPr>
          </a:p>
          <a:p>
            <a:pPr>
              <a:buFont typeface="Arial" pitchFamily="34" charset="0"/>
              <a:buChar char="•"/>
            </a:pPr>
            <a:r>
              <a:rPr lang="en-US" sz="2000" dirty="0" smtClean="0">
                <a:latin typeface="+mj-lt"/>
              </a:rPr>
              <a:t>ITEC </a:t>
            </a:r>
            <a:r>
              <a:rPr lang="en-US" sz="2000" dirty="0" err="1" smtClean="0">
                <a:latin typeface="+mj-lt"/>
              </a:rPr>
              <a:t>programme</a:t>
            </a:r>
            <a:r>
              <a:rPr lang="en-US" sz="2000" dirty="0" smtClean="0">
                <a:latin typeface="+mj-lt"/>
              </a:rPr>
              <a:t> is fast becoming one of the most active areas of bilateral cooperation between India and Serbia. </a:t>
            </a:r>
          </a:p>
          <a:p>
            <a:pPr>
              <a:buFont typeface="Arial" pitchFamily="34" charset="0"/>
              <a:buChar char="•"/>
            </a:pPr>
            <a:endParaRPr lang="en-US" sz="2000" dirty="0" smtClean="0">
              <a:latin typeface="+mj-lt"/>
            </a:endParaRPr>
          </a:p>
          <a:p>
            <a:pPr>
              <a:buFont typeface="Arial" pitchFamily="34" charset="0"/>
              <a:buChar char="•"/>
            </a:pPr>
            <a:r>
              <a:rPr lang="en-US" sz="2000" dirty="0" smtClean="0">
                <a:latin typeface="+mj-lt"/>
              </a:rPr>
              <a:t>As Serbia follows a European path today and tackles its economic reforms in the midst of global and regional economic crisis, India’s experience of development and economic reforms is available to Serbia.  This is where ITEC can play an important role. </a:t>
            </a:r>
          </a:p>
          <a:p>
            <a:pPr>
              <a:buFont typeface="Arial" pitchFamily="34" charset="0"/>
              <a:buChar char="•"/>
            </a:pPr>
            <a:endParaRPr lang="en-US" sz="2000" dirty="0" smtClean="0">
              <a:latin typeface="+mj-lt"/>
            </a:endParaRPr>
          </a:p>
          <a:p>
            <a:pPr algn="just">
              <a:buFont typeface="Arial" pitchFamily="34" charset="0"/>
              <a:buChar char="•"/>
            </a:pPr>
            <a:r>
              <a:rPr lang="en-US" sz="2000" dirty="0" smtClean="0">
                <a:latin typeface="+mj-lt"/>
              </a:rPr>
              <a:t>Relevant and important training courses/</a:t>
            </a:r>
            <a:r>
              <a:rPr lang="en-US" sz="2000" dirty="0" err="1" smtClean="0">
                <a:latin typeface="+mj-lt"/>
              </a:rPr>
              <a:t>programmes</a:t>
            </a:r>
            <a:r>
              <a:rPr lang="en-US" sz="2000" dirty="0" smtClean="0">
                <a:latin typeface="+mj-lt"/>
              </a:rPr>
              <a:t> can be identified by mutual discussion so that there is not only quantitative increase but also qualitative increase in the effectiveness of training under ITEC</a:t>
            </a:r>
          </a:p>
          <a:p>
            <a:pPr algn="just"/>
            <a:endParaRPr lang="en-US" sz="2000" dirty="0" smtClean="0">
              <a:latin typeface="+mj-lt"/>
            </a:endParaRPr>
          </a:p>
          <a:p>
            <a:pPr algn="just"/>
            <a:r>
              <a:rPr lang="en-US" sz="2000" dirty="0" smtClean="0">
                <a:latin typeface="+mj-lt"/>
              </a:rPr>
              <a:t>Detailed information is available at </a:t>
            </a:r>
            <a:r>
              <a:rPr lang="en-US" sz="2000" dirty="0" smtClean="0">
                <a:latin typeface="+mj-lt"/>
                <a:hlinkClick r:id="rId2"/>
              </a:rPr>
              <a:t>http://itec.mea.gov.in/</a:t>
            </a:r>
            <a:endParaRPr lang="en-US" sz="2000" dirty="0" smtClean="0">
              <a:latin typeface="+mj-lt"/>
            </a:endParaRPr>
          </a:p>
          <a:p>
            <a:pPr algn="just"/>
            <a:endParaRPr lang="en-US" sz="2000" dirty="0" smtClean="0">
              <a:latin typeface="+mj-lt"/>
            </a:endParaRPr>
          </a:p>
          <a:p>
            <a:pPr algn="just"/>
            <a:endParaRPr lang="en-US" sz="2000" dirty="0" smtClean="0">
              <a:latin typeface="+mj-lt"/>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umayun Tomb.jpg"/>
          <p:cNvPicPr>
            <a:picLocks noChangeAspect="1"/>
          </p:cNvPicPr>
          <p:nvPr/>
        </p:nvPicPr>
        <p:blipFill>
          <a:blip r:embed="rId2"/>
          <a:stretch>
            <a:fillRect/>
          </a:stretch>
        </p:blipFill>
        <p:spPr>
          <a:xfrm>
            <a:off x="533400" y="685801"/>
            <a:ext cx="6705600" cy="3657600"/>
          </a:xfrm>
          <a:prstGeom prst="rect">
            <a:avLst/>
          </a:prstGeom>
        </p:spPr>
      </p:pic>
      <p:sp>
        <p:nvSpPr>
          <p:cNvPr id="4" name="TextBox 3"/>
          <p:cNvSpPr txBox="1"/>
          <p:nvPr/>
        </p:nvSpPr>
        <p:spPr>
          <a:xfrm>
            <a:off x="990600" y="4876800"/>
            <a:ext cx="6172200" cy="461665"/>
          </a:xfrm>
          <a:prstGeom prst="rect">
            <a:avLst/>
          </a:prstGeom>
          <a:noFill/>
        </p:spPr>
        <p:txBody>
          <a:bodyPr wrap="square" rtlCol="0">
            <a:spAutoFit/>
          </a:bodyPr>
          <a:lstStyle/>
          <a:p>
            <a:pPr algn="ctr"/>
            <a:r>
              <a:rPr lang="en-US" sz="2400" dirty="0" smtClean="0"/>
              <a:t>THANK YOU</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0892"/>
            <a:ext cx="8534400" cy="2800767"/>
          </a:xfrm>
          <a:prstGeom prst="rect">
            <a:avLst/>
          </a:prstGeom>
        </p:spPr>
        <p:txBody>
          <a:bodyPr wrap="square">
            <a:spAutoFit/>
          </a:bodyPr>
          <a:lstStyle/>
          <a:p>
            <a:pPr lvl="0" algn="ctr">
              <a:spcBef>
                <a:spcPct val="0"/>
              </a:spcBef>
            </a:pPr>
            <a:endParaRPr lang="en-US" sz="3000" b="1" dirty="0" smtClean="0">
              <a:solidFill>
                <a:schemeClr val="accent6"/>
              </a:solidFill>
              <a:effectLst>
                <a:outerShdw blurRad="38100" dist="25400" dir="5400000" algn="tl" rotWithShape="0">
                  <a:srgbClr val="000000">
                    <a:alpha val="43000"/>
                  </a:srgbClr>
                </a:outerShdw>
              </a:effectLst>
              <a:latin typeface="Calibri"/>
              <a:ea typeface="+mj-ea"/>
              <a:cs typeface="+mj-cs"/>
            </a:endParaRPr>
          </a:p>
          <a:p>
            <a:pPr lvl="0" algn="ctr">
              <a:spcBef>
                <a:spcPct val="0"/>
              </a:spcBef>
            </a:pPr>
            <a:endParaRPr lang="en-US" sz="3000" b="1" dirty="0" smtClean="0">
              <a:solidFill>
                <a:schemeClr val="accent6"/>
              </a:solidFill>
              <a:effectLst>
                <a:outerShdw blurRad="38100" dist="25400" dir="5400000" algn="tl" rotWithShape="0">
                  <a:srgbClr val="000000">
                    <a:alpha val="43000"/>
                  </a:srgbClr>
                </a:outerShdw>
              </a:effectLst>
              <a:latin typeface="Calibri"/>
              <a:ea typeface="+mj-ea"/>
              <a:cs typeface="+mj-cs"/>
            </a:endParaRPr>
          </a:p>
          <a:p>
            <a:pPr lvl="0" algn="ctr">
              <a:spcBef>
                <a:spcPct val="0"/>
              </a:spcBef>
            </a:pPr>
            <a:r>
              <a:rPr lang="en-US" sz="3000" b="1" dirty="0" smtClean="0">
                <a:solidFill>
                  <a:schemeClr val="accent6"/>
                </a:solidFill>
                <a:effectLst>
                  <a:outerShdw blurRad="38100" dist="25400" dir="5400000" algn="tl" rotWithShape="0">
                    <a:srgbClr val="000000">
                      <a:alpha val="43000"/>
                    </a:srgbClr>
                  </a:outerShdw>
                </a:effectLst>
                <a:latin typeface="Calibri"/>
                <a:ea typeface="+mj-ea"/>
                <a:cs typeface="+mj-cs"/>
              </a:rPr>
              <a:t>INDIAN </a:t>
            </a:r>
            <a:r>
              <a:rPr lang="en-US" sz="3000" b="1" dirty="0">
                <a:solidFill>
                  <a:schemeClr val="accent6"/>
                </a:solidFill>
                <a:effectLst>
                  <a:outerShdw blurRad="38100" dist="25400" dir="5400000" algn="tl" rotWithShape="0">
                    <a:srgbClr val="000000">
                      <a:alpha val="43000"/>
                    </a:srgbClr>
                  </a:outerShdw>
                </a:effectLst>
                <a:latin typeface="Calibri"/>
                <a:ea typeface="+mj-ea"/>
                <a:cs typeface="+mj-cs"/>
              </a:rPr>
              <a:t>TECHNICAL AND ECONOMIC </a:t>
            </a:r>
            <a:endParaRPr lang="en-US" sz="3000" b="1" dirty="0" smtClean="0">
              <a:solidFill>
                <a:schemeClr val="accent6"/>
              </a:solidFill>
              <a:effectLst>
                <a:outerShdw blurRad="38100" dist="25400" dir="5400000" algn="tl" rotWithShape="0">
                  <a:srgbClr val="000000">
                    <a:alpha val="43000"/>
                  </a:srgbClr>
                </a:outerShdw>
              </a:effectLst>
              <a:latin typeface="Calibri"/>
              <a:ea typeface="+mj-ea"/>
              <a:cs typeface="+mj-cs"/>
            </a:endParaRPr>
          </a:p>
          <a:p>
            <a:pPr lvl="0" algn="ctr">
              <a:spcBef>
                <a:spcPct val="0"/>
              </a:spcBef>
            </a:pPr>
            <a:r>
              <a:rPr lang="en-US" sz="3000" b="1" dirty="0" smtClean="0">
                <a:solidFill>
                  <a:schemeClr val="accent6"/>
                </a:solidFill>
                <a:effectLst>
                  <a:outerShdw blurRad="38100" dist="25400" dir="5400000" algn="tl" rotWithShape="0">
                    <a:srgbClr val="000000">
                      <a:alpha val="43000"/>
                    </a:srgbClr>
                  </a:outerShdw>
                </a:effectLst>
                <a:latin typeface="Calibri"/>
                <a:ea typeface="+mj-ea"/>
                <a:cs typeface="+mj-cs"/>
              </a:rPr>
              <a:t>COOPERATION </a:t>
            </a:r>
            <a:r>
              <a:rPr lang="en-US" sz="3000" b="1" dirty="0">
                <a:solidFill>
                  <a:schemeClr val="accent6"/>
                </a:solidFill>
                <a:effectLst>
                  <a:outerShdw blurRad="38100" dist="25400" dir="5400000" algn="tl" rotWithShape="0">
                    <a:srgbClr val="000000">
                      <a:alpha val="43000"/>
                    </a:srgbClr>
                  </a:outerShdw>
                </a:effectLst>
                <a:latin typeface="Calibri"/>
                <a:ea typeface="+mj-ea"/>
                <a:cs typeface="+mj-cs"/>
              </a:rPr>
              <a:t>(ITEC) </a:t>
            </a:r>
            <a:r>
              <a:rPr lang="en-US" sz="3000" b="1" dirty="0" smtClean="0">
                <a:solidFill>
                  <a:schemeClr val="accent6"/>
                </a:solidFill>
                <a:effectLst>
                  <a:outerShdw blurRad="38100" dist="25400" dir="5400000" algn="tl" rotWithShape="0">
                    <a:srgbClr val="000000">
                      <a:alpha val="43000"/>
                    </a:srgbClr>
                  </a:outerShdw>
                </a:effectLst>
                <a:latin typeface="Calibri"/>
                <a:ea typeface="+mj-ea"/>
                <a:cs typeface="+mj-cs"/>
              </a:rPr>
              <a:t>PROGRAMME</a:t>
            </a:r>
          </a:p>
          <a:p>
            <a:pPr lvl="0" algn="ctr">
              <a:spcBef>
                <a:spcPct val="0"/>
              </a:spcBef>
            </a:pPr>
            <a:endParaRPr lang="en-US" sz="2800" b="1" dirty="0">
              <a:solidFill>
                <a:srgbClr val="0BD0D9">
                  <a:tint val="90000"/>
                  <a:satMod val="120000"/>
                </a:srgbClr>
              </a:solidFill>
              <a:effectLst>
                <a:outerShdw blurRad="38100" dist="25400" dir="5400000" algn="tl" rotWithShape="0">
                  <a:srgbClr val="000000">
                    <a:alpha val="43000"/>
                  </a:srgbClr>
                </a:outerShdw>
              </a:effectLst>
              <a:latin typeface="Calibri"/>
              <a:ea typeface="+mj-ea"/>
              <a:cs typeface="+mj-cs"/>
            </a:endParaRPr>
          </a:p>
          <a:p>
            <a:pPr lvl="0" algn="ctr">
              <a:spcBef>
                <a:spcPct val="0"/>
              </a:spcBef>
            </a:pPr>
            <a:endParaRPr lang="en-US" sz="2800" b="1" dirty="0">
              <a:solidFill>
                <a:srgbClr val="0BD0D9">
                  <a:tint val="90000"/>
                  <a:satMod val="120000"/>
                </a:srgbClr>
              </a:solidFill>
              <a:effectLst>
                <a:outerShdw blurRad="38100" dist="25400" dir="5400000" algn="tl" rotWithShape="0">
                  <a:srgbClr val="000000">
                    <a:alpha val="43000"/>
                  </a:srgbClr>
                </a:outerShdw>
              </a:effectLst>
              <a:latin typeface="Calibri"/>
              <a:ea typeface="+mj-ea"/>
              <a:cs typeface="+mj-cs"/>
            </a:endParaRPr>
          </a:p>
        </p:txBody>
      </p:sp>
      <p:sp>
        <p:nvSpPr>
          <p:cNvPr id="9" name="TextBox 8"/>
          <p:cNvSpPr txBox="1"/>
          <p:nvPr/>
        </p:nvSpPr>
        <p:spPr>
          <a:xfrm>
            <a:off x="228600" y="2667000"/>
            <a:ext cx="8534400" cy="5478423"/>
          </a:xfrm>
          <a:prstGeom prst="rect">
            <a:avLst/>
          </a:prstGeom>
          <a:noFill/>
        </p:spPr>
        <p:txBody>
          <a:bodyPr wrap="square" rtlCol="0">
            <a:spAutoFit/>
          </a:bodyPr>
          <a:lstStyle/>
          <a:p>
            <a:pPr lvl="0" algn="just">
              <a:buFont typeface="Arial" pitchFamily="34" charset="0"/>
              <a:buChar char="•"/>
            </a:pPr>
            <a:r>
              <a:rPr lang="en-US" sz="2200" dirty="0" smtClean="0">
                <a:latin typeface="+mj-lt"/>
                <a:cs typeface="Times New Roman" pitchFamily="18" charset="0"/>
              </a:rPr>
              <a:t>ITEC </a:t>
            </a:r>
            <a:r>
              <a:rPr lang="en-US" sz="2200" dirty="0" err="1" smtClean="0">
                <a:latin typeface="+mj-lt"/>
                <a:cs typeface="Times New Roman" pitchFamily="18" charset="0"/>
              </a:rPr>
              <a:t>Programme</a:t>
            </a:r>
            <a:r>
              <a:rPr lang="en-US" sz="2200" dirty="0" smtClean="0">
                <a:latin typeface="+mj-lt"/>
                <a:cs typeface="Times New Roman" pitchFamily="18" charset="0"/>
              </a:rPr>
              <a:t> was instituted in 1964 as a bilateral </a:t>
            </a:r>
            <a:r>
              <a:rPr lang="en-US" sz="2200" dirty="0" err="1" smtClean="0">
                <a:latin typeface="+mj-lt"/>
                <a:cs typeface="Times New Roman" pitchFamily="18" charset="0"/>
              </a:rPr>
              <a:t>programme</a:t>
            </a:r>
            <a:r>
              <a:rPr lang="en-US" sz="2200" dirty="0" smtClean="0">
                <a:latin typeface="+mj-lt"/>
                <a:cs typeface="Times New Roman" pitchFamily="18" charset="0"/>
              </a:rPr>
              <a:t> of assistance of the Government of India. </a:t>
            </a:r>
          </a:p>
          <a:p>
            <a:pPr lvl="0" algn="just"/>
            <a:endParaRPr lang="en-US" sz="2200" dirty="0">
              <a:latin typeface="+mj-lt"/>
              <a:cs typeface="Times New Roman" pitchFamily="18" charset="0"/>
            </a:endParaRPr>
          </a:p>
          <a:p>
            <a:pPr lvl="0" algn="just">
              <a:buFont typeface="Arial" pitchFamily="34" charset="0"/>
              <a:buChar char="•"/>
            </a:pPr>
            <a:r>
              <a:rPr lang="en-US" sz="2200" dirty="0">
                <a:latin typeface="+mj-lt"/>
                <a:cs typeface="Times New Roman" pitchFamily="18" charset="0"/>
              </a:rPr>
              <a:t>The decision regarding setting up the ITEC </a:t>
            </a:r>
            <a:r>
              <a:rPr lang="en-US" sz="2200" dirty="0" err="1">
                <a:latin typeface="+mj-lt"/>
                <a:cs typeface="Times New Roman" pitchFamily="18" charset="0"/>
              </a:rPr>
              <a:t>programme</a:t>
            </a:r>
            <a:r>
              <a:rPr lang="en-US" sz="2200" dirty="0">
                <a:latin typeface="+mj-lt"/>
                <a:cs typeface="Times New Roman" pitchFamily="18" charset="0"/>
              </a:rPr>
              <a:t> was predicated on the underlying belief that "it was necessary to establish relations of mutual concern and inter-dependence based not only on commonly held ideals and aspirations, but also on solid economic foundations. Technical and economic cooperation was considered to be one of the essential functions of an integrated and imaginative foreign policy</a:t>
            </a:r>
            <a:r>
              <a:rPr lang="en-US" sz="2200" dirty="0" smtClean="0">
                <a:latin typeface="+mj-lt"/>
                <a:cs typeface="Times New Roman" pitchFamily="18" charset="0"/>
              </a:rPr>
              <a:t>.“</a:t>
            </a:r>
          </a:p>
          <a:p>
            <a:pPr lvl="0" algn="just"/>
            <a:endParaRPr lang="en-US" sz="2200" dirty="0" smtClean="0">
              <a:latin typeface="+mj-lt"/>
              <a:cs typeface="Times New Roman" pitchFamily="18" charset="0"/>
            </a:endParaRPr>
          </a:p>
          <a:p>
            <a:pPr algn="just">
              <a:buFont typeface="Arial" pitchFamily="34" charset="0"/>
              <a:buChar char="•"/>
            </a:pPr>
            <a:r>
              <a:rPr lang="en-US" sz="2200" b="1" dirty="0" smtClean="0">
                <a:latin typeface="+mj-lt"/>
                <a:cs typeface="Times New Roman" pitchFamily="18" charset="0"/>
              </a:rPr>
              <a:t>The ITEC </a:t>
            </a:r>
            <a:r>
              <a:rPr lang="en-US" sz="2200" b="1" dirty="0" err="1" smtClean="0">
                <a:latin typeface="+mj-lt"/>
                <a:cs typeface="Times New Roman" pitchFamily="18" charset="0"/>
              </a:rPr>
              <a:t>Programme</a:t>
            </a:r>
            <a:r>
              <a:rPr lang="en-US" sz="2200" b="1" dirty="0" smtClean="0">
                <a:latin typeface="+mj-lt"/>
                <a:cs typeface="Times New Roman" pitchFamily="18" charset="0"/>
              </a:rPr>
              <a:t> is fully funded by the Government of India</a:t>
            </a:r>
            <a:r>
              <a:rPr lang="en-US" sz="2200" dirty="0" smtClean="0">
                <a:latin typeface="+mj-lt"/>
                <a:cs typeface="Times New Roman" pitchFamily="18" charset="0"/>
              </a:rPr>
              <a:t>.</a:t>
            </a:r>
          </a:p>
          <a:p>
            <a:pPr algn="just">
              <a:buFont typeface="Arial" pitchFamily="34" charset="0"/>
              <a:buChar char="•"/>
            </a:pPr>
            <a:endParaRPr lang="en-US" sz="2400" dirty="0" smtClean="0"/>
          </a:p>
          <a:p>
            <a:pPr lvl="0" algn="just">
              <a:buFont typeface="Arial" pitchFamily="34" charset="0"/>
              <a:buChar char="•"/>
            </a:pPr>
            <a:endParaRPr lang="en-US" sz="2200" dirty="0" smtClean="0"/>
          </a:p>
          <a:p>
            <a:pPr algn="just">
              <a:buFont typeface="Arial" pitchFamily="34" charset="0"/>
              <a:buChar char="•"/>
            </a:pPr>
            <a:endParaRPr lang="en-US" sz="2200" dirty="0" smtClean="0"/>
          </a:p>
          <a:p>
            <a:endParaRPr lang="en-US" dirty="0"/>
          </a:p>
        </p:txBody>
      </p:sp>
      <p:pic>
        <p:nvPicPr>
          <p:cNvPr id="5" name="Picture 4" descr="index.jpg"/>
          <p:cNvPicPr>
            <a:picLocks noChangeAspect="1"/>
          </p:cNvPicPr>
          <p:nvPr/>
        </p:nvPicPr>
        <p:blipFill>
          <a:blip r:embed="rId2"/>
          <a:stretch>
            <a:fillRect/>
          </a:stretch>
        </p:blipFill>
        <p:spPr>
          <a:xfrm>
            <a:off x="3581400" y="381000"/>
            <a:ext cx="1163782" cy="914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429000"/>
            <a:ext cx="8077200" cy="2369880"/>
          </a:xfrm>
          <a:prstGeom prst="rect">
            <a:avLst/>
          </a:prstGeom>
          <a:noFill/>
        </p:spPr>
        <p:txBody>
          <a:bodyPr wrap="square" rtlCol="0">
            <a:spAutoFit/>
          </a:bodyPr>
          <a:lstStyle/>
          <a:p>
            <a:pPr lvl="0" algn="ctr"/>
            <a:r>
              <a:rPr lang="en-US" sz="1400" dirty="0" err="1" smtClean="0">
                <a:latin typeface="+mj-lt"/>
                <a:cs typeface="Times New Roman" pitchFamily="18" charset="0"/>
              </a:rPr>
              <a:t>Hon’ble</a:t>
            </a:r>
            <a:r>
              <a:rPr lang="en-US" sz="1400" dirty="0" smtClean="0">
                <a:latin typeface="+mj-lt"/>
                <a:cs typeface="Times New Roman" pitchFamily="18" charset="0"/>
              </a:rPr>
              <a:t> Minister of External Affairs, Government of India speaking at the Golden Jubilee Celebrations (50 Years) of ITEC in 2014</a:t>
            </a:r>
            <a:endParaRPr lang="en-US" sz="1400" dirty="0" smtClean="0">
              <a:latin typeface="+mj-lt"/>
              <a:cs typeface="Times New Roman" pitchFamily="18" charset="0"/>
            </a:endParaRPr>
          </a:p>
          <a:p>
            <a:pPr algn="just">
              <a:buFont typeface="Arial" pitchFamily="34" charset="0"/>
              <a:buChar char="•"/>
            </a:pPr>
            <a:endParaRPr lang="en-US" sz="2000" dirty="0" smtClean="0">
              <a:latin typeface="+mj-lt"/>
              <a:cs typeface="Times New Roman" pitchFamily="18" charset="0"/>
            </a:endParaRPr>
          </a:p>
          <a:p>
            <a:pPr algn="just">
              <a:buFont typeface="Arial" pitchFamily="34" charset="0"/>
              <a:buChar char="•"/>
            </a:pPr>
            <a:r>
              <a:rPr lang="en-US" sz="2000" dirty="0" smtClean="0">
                <a:latin typeface="+mj-lt"/>
                <a:cs typeface="Times New Roman" pitchFamily="18" charset="0"/>
              </a:rPr>
              <a:t>Under </a:t>
            </a:r>
            <a:r>
              <a:rPr lang="en-US" sz="2000" dirty="0" smtClean="0">
                <a:latin typeface="+mj-lt"/>
                <a:cs typeface="Times New Roman" pitchFamily="18" charset="0"/>
              </a:rPr>
              <a:t>ITEC and its sister </a:t>
            </a:r>
            <a:r>
              <a:rPr lang="en-US" sz="2000" dirty="0" err="1" smtClean="0">
                <a:latin typeface="+mj-lt"/>
                <a:cs typeface="Times New Roman" pitchFamily="18" charset="0"/>
              </a:rPr>
              <a:t>programme</a:t>
            </a:r>
            <a:r>
              <a:rPr lang="en-US" sz="2000" dirty="0" smtClean="0">
                <a:latin typeface="+mj-lt"/>
                <a:cs typeface="Times New Roman" pitchFamily="18" charset="0"/>
              </a:rPr>
              <a:t> SCAAP (Special Commonwealth African Assistance </a:t>
            </a:r>
            <a:r>
              <a:rPr lang="en-US" sz="2000" dirty="0" err="1" smtClean="0">
                <a:latin typeface="+mj-lt"/>
                <a:cs typeface="Times New Roman" pitchFamily="18" charset="0"/>
              </a:rPr>
              <a:t>Programme</a:t>
            </a:r>
            <a:r>
              <a:rPr lang="en-US" sz="2000" dirty="0" smtClean="0">
                <a:latin typeface="+mj-lt"/>
                <a:cs typeface="Times New Roman" pitchFamily="18" charset="0"/>
              </a:rPr>
              <a:t>), </a:t>
            </a:r>
            <a:r>
              <a:rPr lang="en-US" sz="2000" b="1" dirty="0" smtClean="0">
                <a:latin typeface="+mj-lt"/>
                <a:cs typeface="Times New Roman" pitchFamily="18" charset="0"/>
              </a:rPr>
              <a:t>161 countries in Asia, Africa, East Europe, Latin America, the Caribbean as well as Pacific and Small Island countries are invited to share in the Indian developmental experience.</a:t>
            </a:r>
          </a:p>
          <a:p>
            <a:pPr algn="just"/>
            <a:endParaRPr lang="en-US" sz="2000" dirty="0" smtClean="0">
              <a:latin typeface="+mj-lt"/>
              <a:cs typeface="Times New Roman" pitchFamily="18" charset="0"/>
            </a:endParaRPr>
          </a:p>
        </p:txBody>
      </p:sp>
      <p:pic>
        <p:nvPicPr>
          <p:cNvPr id="4" name="Picture 3" descr="Golden Jubilee.jpg"/>
          <p:cNvPicPr>
            <a:picLocks noChangeAspect="1"/>
          </p:cNvPicPr>
          <p:nvPr/>
        </p:nvPicPr>
        <p:blipFill>
          <a:blip r:embed="rId2"/>
          <a:stretch>
            <a:fillRect/>
          </a:stretch>
        </p:blipFill>
        <p:spPr>
          <a:xfrm>
            <a:off x="228600" y="404813"/>
            <a:ext cx="4228201" cy="2947988"/>
          </a:xfrm>
          <a:prstGeom prst="rect">
            <a:avLst/>
          </a:prstGeom>
        </p:spPr>
      </p:pic>
      <p:pic>
        <p:nvPicPr>
          <p:cNvPr id="5" name="Picture 4" descr="50 Anniversary.jpg"/>
          <p:cNvPicPr>
            <a:picLocks noChangeAspect="1"/>
          </p:cNvPicPr>
          <p:nvPr/>
        </p:nvPicPr>
        <p:blipFill>
          <a:blip r:embed="rId3"/>
          <a:stretch>
            <a:fillRect/>
          </a:stretch>
        </p:blipFill>
        <p:spPr>
          <a:xfrm>
            <a:off x="4495800" y="457200"/>
            <a:ext cx="4343400" cy="2895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305800" cy="3416320"/>
          </a:xfrm>
          <a:prstGeom prst="rect">
            <a:avLst/>
          </a:prstGeom>
          <a:noFill/>
        </p:spPr>
        <p:txBody>
          <a:bodyPr wrap="square" rtlCol="0">
            <a:spAutoFit/>
          </a:bodyPr>
          <a:lstStyle/>
          <a:p>
            <a:pPr lvl="0" algn="just">
              <a:buFont typeface="Arial" pitchFamily="34" charset="0"/>
              <a:buChar char="•"/>
            </a:pPr>
            <a:r>
              <a:rPr lang="en-US" dirty="0" smtClean="0">
                <a:cs typeface="Times New Roman" pitchFamily="18" charset="0"/>
              </a:rPr>
              <a:t>ITEC resources have also been used for cooperation </a:t>
            </a:r>
            <a:r>
              <a:rPr lang="en-US" dirty="0" err="1" smtClean="0">
                <a:cs typeface="Times New Roman" pitchFamily="18" charset="0"/>
              </a:rPr>
              <a:t>programmes</a:t>
            </a:r>
            <a:r>
              <a:rPr lang="en-US" dirty="0" smtClean="0">
                <a:cs typeface="Times New Roman" pitchFamily="18" charset="0"/>
              </a:rPr>
              <a:t> conceived in regional and inter-regional context such as Economic Commission for Africa, Industrial Development Unit of Commonwealth Secretariat, UNIDO, Group of 77 and G-15.</a:t>
            </a:r>
          </a:p>
          <a:p>
            <a:pPr lvl="0" algn="just"/>
            <a:endParaRPr lang="en-US" dirty="0" smtClean="0">
              <a:cs typeface="Times New Roman" pitchFamily="18" charset="0"/>
            </a:endParaRPr>
          </a:p>
          <a:p>
            <a:pPr algn="just">
              <a:buFont typeface="Arial" pitchFamily="34" charset="0"/>
              <a:buChar char="•"/>
            </a:pPr>
            <a:r>
              <a:rPr lang="en-US" dirty="0" smtClean="0">
                <a:cs typeface="Times New Roman" pitchFamily="18" charset="0"/>
              </a:rPr>
              <a:t>Its activities have also been associated with regional and multilateral organizations and cooperation groupings like Association of South East Asian Nations (ASEAN), Bay of Bengal Initiative for Multi-</a:t>
            </a:r>
            <a:r>
              <a:rPr lang="en-US" dirty="0" err="1" smtClean="0">
                <a:cs typeface="Times New Roman" pitchFamily="18" charset="0"/>
              </a:rPr>
              <a:t>Sectoral</a:t>
            </a:r>
            <a:r>
              <a:rPr lang="en-US" dirty="0" smtClean="0">
                <a:cs typeface="Times New Roman" pitchFamily="18" charset="0"/>
              </a:rPr>
              <a:t> Technical and Economic Cooperation (BIMSTEC), Mekong-</a:t>
            </a:r>
            <a:r>
              <a:rPr lang="en-US" dirty="0" err="1" smtClean="0">
                <a:cs typeface="Times New Roman" pitchFamily="18" charset="0"/>
              </a:rPr>
              <a:t>Ganga</a:t>
            </a:r>
            <a:r>
              <a:rPr lang="en-US" dirty="0" smtClean="0">
                <a:cs typeface="Times New Roman" pitchFamily="18" charset="0"/>
              </a:rPr>
              <a:t> Cooperation (MGC), African Union (AU), Afro-Asian Rural Development Organization (AARDO), Pan African Parliament, Caribbean Community (CARICOM), World Trade Organization (WTO) and Indian Ocean Rim - Association for Regional Cooperation (IOR-ARC) and India-Africa Forum Summit.</a:t>
            </a:r>
          </a:p>
        </p:txBody>
      </p:sp>
      <p:pic>
        <p:nvPicPr>
          <p:cNvPr id="6" name="Picture 5" descr="Visit to Taj.jpg"/>
          <p:cNvPicPr>
            <a:picLocks noChangeAspect="1"/>
          </p:cNvPicPr>
          <p:nvPr/>
        </p:nvPicPr>
        <p:blipFill>
          <a:blip r:embed="rId2"/>
          <a:stretch>
            <a:fillRect/>
          </a:stretch>
        </p:blipFill>
        <p:spPr>
          <a:xfrm>
            <a:off x="1676400" y="3878904"/>
            <a:ext cx="5715000" cy="29790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1"/>
            <a:ext cx="8458200" cy="2862322"/>
          </a:xfrm>
          <a:prstGeom prst="rect">
            <a:avLst/>
          </a:prstGeom>
          <a:noFill/>
        </p:spPr>
        <p:txBody>
          <a:bodyPr wrap="square" rtlCol="0">
            <a:spAutoFit/>
          </a:bodyPr>
          <a:lstStyle/>
          <a:p>
            <a:r>
              <a:rPr lang="en-US" sz="2000" b="1" dirty="0" smtClean="0">
                <a:solidFill>
                  <a:schemeClr val="accent6"/>
                </a:solidFill>
                <a:latin typeface="+mj-lt"/>
                <a:cs typeface="Times New Roman" pitchFamily="18" charset="0"/>
              </a:rPr>
              <a:t>The </a:t>
            </a:r>
            <a:r>
              <a:rPr lang="en-US" sz="2000" b="1" dirty="0">
                <a:solidFill>
                  <a:schemeClr val="accent6"/>
                </a:solidFill>
                <a:latin typeface="+mj-lt"/>
                <a:cs typeface="Times New Roman" pitchFamily="18" charset="0"/>
              </a:rPr>
              <a:t>ITEC/SCAAP </a:t>
            </a:r>
            <a:r>
              <a:rPr lang="en-US" sz="2000" b="1" dirty="0" err="1">
                <a:solidFill>
                  <a:schemeClr val="accent6"/>
                </a:solidFill>
                <a:latin typeface="+mj-lt"/>
                <a:cs typeface="Times New Roman" pitchFamily="18" charset="0"/>
              </a:rPr>
              <a:t>Programme</a:t>
            </a:r>
            <a:r>
              <a:rPr lang="en-US" sz="2000" b="1" dirty="0">
                <a:solidFill>
                  <a:schemeClr val="accent6"/>
                </a:solidFill>
                <a:latin typeface="+mj-lt"/>
                <a:cs typeface="Times New Roman" pitchFamily="18" charset="0"/>
              </a:rPr>
              <a:t> has the following components :</a:t>
            </a:r>
          </a:p>
          <a:p>
            <a:pPr lvl="0">
              <a:buFont typeface="Arial" pitchFamily="34" charset="0"/>
              <a:buChar char="•"/>
            </a:pPr>
            <a:r>
              <a:rPr lang="en-US" sz="2000" dirty="0" smtClean="0">
                <a:latin typeface="+mj-lt"/>
                <a:cs typeface="Times New Roman" pitchFamily="18" charset="0"/>
              </a:rPr>
              <a:t>Training </a:t>
            </a:r>
            <a:r>
              <a:rPr lang="en-US" sz="2000" dirty="0">
                <a:latin typeface="+mj-lt"/>
                <a:cs typeface="Times New Roman" pitchFamily="18" charset="0"/>
              </a:rPr>
              <a:t>(civilian and </a:t>
            </a:r>
            <a:r>
              <a:rPr lang="en-US" sz="2000" dirty="0" err="1">
                <a:latin typeface="+mj-lt"/>
                <a:cs typeface="Times New Roman" pitchFamily="18" charset="0"/>
              </a:rPr>
              <a:t>defence</a:t>
            </a:r>
            <a:r>
              <a:rPr lang="en-US" sz="2000" dirty="0">
                <a:latin typeface="+mj-lt"/>
                <a:cs typeface="Times New Roman" pitchFamily="18" charset="0"/>
              </a:rPr>
              <a:t>) in India of nominees from ITEC partner countries;</a:t>
            </a:r>
          </a:p>
          <a:p>
            <a:pPr lvl="0">
              <a:buFont typeface="Arial" pitchFamily="34" charset="0"/>
              <a:buChar char="•"/>
            </a:pPr>
            <a:r>
              <a:rPr lang="en-US" sz="2000" dirty="0">
                <a:latin typeface="+mj-lt"/>
                <a:cs typeface="Times New Roman" pitchFamily="18" charset="0"/>
              </a:rPr>
              <a:t>Projects and project related activities such as feasibility studies and consultancy services;</a:t>
            </a:r>
          </a:p>
          <a:p>
            <a:pPr lvl="0">
              <a:buFont typeface="Arial" pitchFamily="34" charset="0"/>
              <a:buChar char="•"/>
            </a:pPr>
            <a:r>
              <a:rPr lang="en-US" sz="2000" dirty="0">
                <a:latin typeface="+mj-lt"/>
                <a:cs typeface="Times New Roman" pitchFamily="18" charset="0"/>
              </a:rPr>
              <a:t>Deputation of Indian experts abroad;</a:t>
            </a:r>
          </a:p>
          <a:p>
            <a:pPr lvl="0">
              <a:buFont typeface="Arial" pitchFamily="34" charset="0"/>
              <a:buChar char="•"/>
            </a:pPr>
            <a:r>
              <a:rPr lang="en-US" sz="2000" dirty="0">
                <a:latin typeface="+mj-lt"/>
                <a:cs typeface="Times New Roman" pitchFamily="18" charset="0"/>
              </a:rPr>
              <a:t>Study Tours;</a:t>
            </a:r>
          </a:p>
          <a:p>
            <a:pPr lvl="0">
              <a:buFont typeface="Arial" pitchFamily="34" charset="0"/>
              <a:buChar char="•"/>
            </a:pPr>
            <a:r>
              <a:rPr lang="en-US" sz="2000" dirty="0">
                <a:latin typeface="+mj-lt"/>
                <a:cs typeface="Times New Roman" pitchFamily="18" charset="0"/>
              </a:rPr>
              <a:t>Gifts/Donations of equipment at the request of ITEC partner countries; and</a:t>
            </a:r>
          </a:p>
          <a:p>
            <a:pPr lvl="0">
              <a:buFont typeface="Arial" pitchFamily="34" charset="0"/>
              <a:buChar char="•"/>
            </a:pPr>
            <a:r>
              <a:rPr lang="en-US" sz="2000" dirty="0">
                <a:latin typeface="+mj-lt"/>
                <a:cs typeface="Times New Roman" pitchFamily="18" charset="0"/>
              </a:rPr>
              <a:t>Aid for Disaster Relief </a:t>
            </a:r>
            <a:r>
              <a:rPr lang="en-US" sz="2000" dirty="0" smtClean="0">
                <a:latin typeface="+mj-lt"/>
                <a:cs typeface="Times New Roman" pitchFamily="18" charset="0"/>
              </a:rPr>
              <a:t>.</a:t>
            </a:r>
          </a:p>
        </p:txBody>
      </p:sp>
      <p:pic>
        <p:nvPicPr>
          <p:cNvPr id="4" name="Picture 3" descr="Training.jpg"/>
          <p:cNvPicPr>
            <a:picLocks noChangeAspect="1"/>
          </p:cNvPicPr>
          <p:nvPr/>
        </p:nvPicPr>
        <p:blipFill>
          <a:blip r:embed="rId2"/>
          <a:stretch>
            <a:fillRect/>
          </a:stretch>
        </p:blipFill>
        <p:spPr>
          <a:xfrm>
            <a:off x="1219200" y="3429000"/>
            <a:ext cx="5524500" cy="304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01000" cy="2031325"/>
          </a:xfrm>
          <a:prstGeom prst="rect">
            <a:avLst/>
          </a:prstGeom>
          <a:noFill/>
        </p:spPr>
        <p:txBody>
          <a:bodyPr wrap="square" rtlCol="0">
            <a:spAutoFit/>
          </a:bodyPr>
          <a:lstStyle/>
          <a:p>
            <a:r>
              <a:rPr lang="en-US" b="1" dirty="0" smtClean="0">
                <a:solidFill>
                  <a:schemeClr val="accent6"/>
                </a:solidFill>
                <a:cs typeface="Times New Roman" pitchFamily="18" charset="0"/>
              </a:rPr>
              <a:t>Training</a:t>
            </a:r>
            <a:endParaRPr lang="en-US" dirty="0" smtClean="0">
              <a:solidFill>
                <a:schemeClr val="accent6"/>
              </a:solidFill>
              <a:cs typeface="Times New Roman" pitchFamily="18" charset="0"/>
            </a:endParaRPr>
          </a:p>
          <a:p>
            <a:pPr lvl="0">
              <a:buFont typeface="Arial" pitchFamily="34" charset="0"/>
              <a:buChar char="•"/>
            </a:pPr>
            <a:r>
              <a:rPr lang="en-US" dirty="0" smtClean="0">
                <a:cs typeface="Times New Roman" pitchFamily="18" charset="0"/>
              </a:rPr>
              <a:t>Training or capacity building is one of the major activities under ITEC. </a:t>
            </a:r>
          </a:p>
          <a:p>
            <a:pPr lvl="0"/>
            <a:endParaRPr lang="en-US" dirty="0" smtClean="0">
              <a:cs typeface="Times New Roman" pitchFamily="18" charset="0"/>
            </a:endParaRPr>
          </a:p>
          <a:p>
            <a:pPr lvl="0" algn="just">
              <a:buFont typeface="Arial" pitchFamily="34" charset="0"/>
              <a:buChar char="•"/>
            </a:pPr>
            <a:r>
              <a:rPr lang="en-US" dirty="0" smtClean="0">
                <a:cs typeface="Times New Roman" pitchFamily="18" charset="0"/>
              </a:rPr>
              <a:t>The professionals and people from developing countries are offered unique training courses, both civilian and </a:t>
            </a:r>
            <a:r>
              <a:rPr lang="en-US" dirty="0" err="1" smtClean="0">
                <a:cs typeface="Times New Roman" pitchFamily="18" charset="0"/>
              </a:rPr>
              <a:t>defence</a:t>
            </a:r>
            <a:r>
              <a:rPr lang="en-US" dirty="0" smtClean="0">
                <a:cs typeface="Times New Roman" pitchFamily="18" charset="0"/>
              </a:rPr>
              <a:t>, in different </a:t>
            </a:r>
            <a:r>
              <a:rPr lang="en-US" dirty="0" err="1" smtClean="0">
                <a:cs typeface="Times New Roman" pitchFamily="18" charset="0"/>
              </a:rPr>
              <a:t>centres</a:t>
            </a:r>
            <a:r>
              <a:rPr lang="en-US" dirty="0" smtClean="0">
                <a:cs typeface="Times New Roman" pitchFamily="18" charset="0"/>
              </a:rPr>
              <a:t> of excellence in India which empower them with not just professional skills, but prepare them for an increasingly globalized world.</a:t>
            </a:r>
          </a:p>
        </p:txBody>
      </p:sp>
      <p:pic>
        <p:nvPicPr>
          <p:cNvPr id="4" name="Picture 3" descr="Business.jpg"/>
          <p:cNvPicPr>
            <a:picLocks noChangeAspect="1"/>
          </p:cNvPicPr>
          <p:nvPr/>
        </p:nvPicPr>
        <p:blipFill>
          <a:blip r:embed="rId2"/>
          <a:stretch>
            <a:fillRect/>
          </a:stretch>
        </p:blipFill>
        <p:spPr>
          <a:xfrm>
            <a:off x="838200" y="2514600"/>
            <a:ext cx="7467600" cy="4038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686800" cy="5601533"/>
          </a:xfrm>
          <a:prstGeom prst="rect">
            <a:avLst/>
          </a:prstGeom>
          <a:noFill/>
        </p:spPr>
        <p:txBody>
          <a:bodyPr wrap="square" rtlCol="0">
            <a:spAutoFit/>
          </a:bodyPr>
          <a:lstStyle/>
          <a:p>
            <a:pPr marL="342900" indent="-342900">
              <a:buAutoNum type="alphaLcParenBoth"/>
            </a:pPr>
            <a:r>
              <a:rPr lang="en-US" sz="2000" dirty="0" smtClean="0">
                <a:solidFill>
                  <a:schemeClr val="accent6"/>
                </a:solidFill>
              </a:rPr>
              <a:t>Civilian Training </a:t>
            </a:r>
            <a:r>
              <a:rPr lang="en-US" sz="2000" dirty="0" err="1" smtClean="0">
                <a:solidFill>
                  <a:schemeClr val="accent6"/>
                </a:solidFill>
              </a:rPr>
              <a:t>Programme</a:t>
            </a:r>
            <a:r>
              <a:rPr lang="en-US" sz="2000" dirty="0" smtClean="0">
                <a:solidFill>
                  <a:schemeClr val="accent6"/>
                </a:solidFill>
              </a:rPr>
              <a:t>: </a:t>
            </a:r>
          </a:p>
          <a:p>
            <a:pPr marL="342900" indent="-342900">
              <a:buFont typeface="Arial" pitchFamily="34" charset="0"/>
              <a:buChar char="•"/>
            </a:pPr>
            <a:r>
              <a:rPr lang="en-US" sz="2000" dirty="0" smtClean="0"/>
              <a:t>It is fully sponsored by the Government of India. </a:t>
            </a:r>
          </a:p>
          <a:p>
            <a:pPr marL="342900" indent="-342900">
              <a:buFont typeface="Arial" pitchFamily="34" charset="0"/>
              <a:buChar char="•"/>
            </a:pPr>
            <a:r>
              <a:rPr lang="en-US" sz="2000" dirty="0" smtClean="0"/>
              <a:t>There are 47 empanelled institutions conducting 280 short-term, medium</a:t>
            </a:r>
          </a:p>
          <a:p>
            <a:pPr marL="342900" indent="-342900">
              <a:buFont typeface="Arial" pitchFamily="34" charset="0"/>
              <a:buChar char="•"/>
            </a:pPr>
            <a:r>
              <a:rPr lang="en-US" sz="2000" dirty="0" smtClean="0"/>
              <a:t>term and long-term courses during the year. </a:t>
            </a:r>
          </a:p>
          <a:p>
            <a:pPr marL="342900" indent="-342900">
              <a:buFont typeface="Arial" pitchFamily="34" charset="0"/>
              <a:buChar char="•"/>
            </a:pPr>
            <a:r>
              <a:rPr lang="en-US" sz="2000" dirty="0" smtClean="0"/>
              <a:t>The training </a:t>
            </a:r>
            <a:r>
              <a:rPr lang="en-US" sz="2000" dirty="0" err="1" smtClean="0"/>
              <a:t>programme</a:t>
            </a:r>
            <a:r>
              <a:rPr lang="en-US" sz="2000" dirty="0" smtClean="0"/>
              <a:t> is demand-driven and subjects selected areas of interest to developing countries for their working professionals on a wide and diverse range of skills and disciplines.</a:t>
            </a:r>
            <a:br>
              <a:rPr lang="en-US" sz="2000" dirty="0" smtClean="0"/>
            </a:br>
            <a:endParaRPr lang="en-US" sz="2000" dirty="0" smtClean="0"/>
          </a:p>
          <a:p>
            <a:pPr marL="342900" indent="-342900">
              <a:buFont typeface="Arial" pitchFamily="34" charset="0"/>
              <a:buChar char="•"/>
            </a:pPr>
            <a:r>
              <a:rPr lang="en-US" sz="2000" b="1" dirty="0" smtClean="0"/>
              <a:t>The courses have been divided into seven broad categories for easy identification :</a:t>
            </a:r>
            <a:endParaRPr lang="en-US" sz="2000" dirty="0" smtClean="0"/>
          </a:p>
          <a:p>
            <a:pPr lvl="0">
              <a:buFont typeface="Wingdings" pitchFamily="2" charset="2"/>
              <a:buChar char="Ø"/>
            </a:pPr>
            <a:r>
              <a:rPr lang="en-US" sz="2000" dirty="0" smtClean="0"/>
              <a:t>Accounts, Audit, Banking and Finance Courses;</a:t>
            </a:r>
          </a:p>
          <a:p>
            <a:pPr lvl="0">
              <a:buFont typeface="Wingdings" pitchFamily="2" charset="2"/>
              <a:buChar char="Ø"/>
            </a:pPr>
            <a:r>
              <a:rPr lang="en-US" sz="2000" dirty="0" smtClean="0"/>
              <a:t>IT, Telecommunication and English Courses;</a:t>
            </a:r>
          </a:p>
          <a:p>
            <a:pPr lvl="0">
              <a:buFont typeface="Wingdings" pitchFamily="2" charset="2"/>
              <a:buChar char="Ø"/>
            </a:pPr>
            <a:r>
              <a:rPr lang="en-US" sz="2000" dirty="0" smtClean="0"/>
              <a:t>Management Courses;</a:t>
            </a:r>
          </a:p>
          <a:p>
            <a:pPr lvl="0">
              <a:buFont typeface="Wingdings" pitchFamily="2" charset="2"/>
              <a:buChar char="Ø"/>
            </a:pPr>
            <a:r>
              <a:rPr lang="en-US" sz="2000" dirty="0" smtClean="0"/>
              <a:t>SME/Rural Development Courses;</a:t>
            </a:r>
          </a:p>
          <a:p>
            <a:pPr lvl="0">
              <a:buFont typeface="Wingdings" pitchFamily="2" charset="2"/>
              <a:buChar char="Ø"/>
            </a:pPr>
            <a:r>
              <a:rPr lang="en-US" sz="2000" dirty="0" smtClean="0"/>
              <a:t>Specialized Courses;</a:t>
            </a:r>
          </a:p>
          <a:p>
            <a:pPr lvl="0">
              <a:buFont typeface="Wingdings" pitchFamily="2" charset="2"/>
              <a:buChar char="Ø"/>
            </a:pPr>
            <a:r>
              <a:rPr lang="en-US" sz="2000" dirty="0" smtClean="0"/>
              <a:t>Technical Courses; and</a:t>
            </a:r>
          </a:p>
          <a:p>
            <a:pPr lvl="0">
              <a:buFont typeface="Wingdings" pitchFamily="2" charset="2"/>
              <a:buChar char="Ø"/>
            </a:pPr>
            <a:r>
              <a:rPr lang="en-US" sz="2000" dirty="0" smtClean="0"/>
              <a:t>Environment and Renewable Energy Courses.</a:t>
            </a:r>
          </a:p>
          <a:p>
            <a:endParaRPr lang="en-US" dirty="0"/>
          </a:p>
        </p:txBody>
      </p:sp>
      <p:pic>
        <p:nvPicPr>
          <p:cNvPr id="6" name="Picture 5" descr="masteraccounting.jpg"/>
          <p:cNvPicPr>
            <a:picLocks noChangeAspect="1"/>
          </p:cNvPicPr>
          <p:nvPr/>
        </p:nvPicPr>
        <p:blipFill>
          <a:blip r:embed="rId3" cstate="print"/>
          <a:stretch>
            <a:fillRect/>
          </a:stretch>
        </p:blipFill>
        <p:spPr>
          <a:xfrm>
            <a:off x="5715000" y="3657600"/>
            <a:ext cx="3276600" cy="2133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4001095"/>
          </a:xfrm>
          <a:prstGeom prst="rect">
            <a:avLst/>
          </a:prstGeom>
          <a:noFill/>
        </p:spPr>
        <p:txBody>
          <a:bodyPr wrap="square" rtlCol="0">
            <a:spAutoFit/>
          </a:bodyPr>
          <a:lstStyle/>
          <a:p>
            <a:r>
              <a:rPr lang="en-US" sz="2000" b="1" dirty="0" smtClean="0">
                <a:solidFill>
                  <a:schemeClr val="accent6"/>
                </a:solidFill>
                <a:latin typeface="+mj-lt"/>
              </a:rPr>
              <a:t>(b) </a:t>
            </a:r>
            <a:r>
              <a:rPr lang="en-US" sz="2000" b="1" dirty="0" err="1" smtClean="0">
                <a:solidFill>
                  <a:schemeClr val="accent6"/>
                </a:solidFill>
                <a:latin typeface="+mj-lt"/>
              </a:rPr>
              <a:t>Defence</a:t>
            </a:r>
            <a:r>
              <a:rPr lang="en-US" sz="2000" b="1" dirty="0" smtClean="0">
                <a:solidFill>
                  <a:schemeClr val="accent6"/>
                </a:solidFill>
                <a:latin typeface="+mj-lt"/>
              </a:rPr>
              <a:t> Training: </a:t>
            </a:r>
          </a:p>
          <a:p>
            <a:pPr algn="just">
              <a:buFont typeface="Arial" pitchFamily="34" charset="0"/>
              <a:buChar char="•"/>
            </a:pPr>
            <a:r>
              <a:rPr lang="en-US" sz="2000" dirty="0" smtClean="0">
                <a:latin typeface="+mj-lt"/>
              </a:rPr>
              <a:t>This covers training of personnel belonging to all the three wings of </a:t>
            </a:r>
            <a:r>
              <a:rPr lang="en-US" sz="2000" dirty="0" err="1" smtClean="0">
                <a:latin typeface="+mj-lt"/>
              </a:rPr>
              <a:t>Defence</a:t>
            </a:r>
            <a:r>
              <a:rPr lang="en-US" sz="2000" dirty="0" smtClean="0">
                <a:latin typeface="+mj-lt"/>
              </a:rPr>
              <a:t> Services, viz., Army, Air Force and Navy nominated by the ITEC partner countries in prestigious institutions like National </a:t>
            </a:r>
            <a:r>
              <a:rPr lang="en-US" sz="2000" dirty="0" err="1" smtClean="0">
                <a:latin typeface="+mj-lt"/>
              </a:rPr>
              <a:t>Defence</a:t>
            </a:r>
            <a:r>
              <a:rPr lang="en-US" sz="2000" dirty="0" smtClean="0">
                <a:latin typeface="+mj-lt"/>
              </a:rPr>
              <a:t> College, </a:t>
            </a:r>
            <a:r>
              <a:rPr lang="en-US" sz="2000" dirty="0" err="1" smtClean="0">
                <a:latin typeface="+mj-lt"/>
              </a:rPr>
              <a:t>Defence</a:t>
            </a:r>
            <a:r>
              <a:rPr lang="en-US" sz="2000" dirty="0" smtClean="0">
                <a:latin typeface="+mj-lt"/>
              </a:rPr>
              <a:t> Services Staff College, etc. </a:t>
            </a:r>
          </a:p>
          <a:p>
            <a:pPr algn="just">
              <a:buFont typeface="Arial" pitchFamily="34" charset="0"/>
              <a:buChar char="•"/>
            </a:pPr>
            <a:r>
              <a:rPr lang="en-US" sz="2000" dirty="0" smtClean="0">
                <a:latin typeface="+mj-lt"/>
              </a:rPr>
              <a:t>The facility is also extended and availed of by some select developed countries on self financing basis. The training field covers Security and Strategic Studies, </a:t>
            </a:r>
            <a:r>
              <a:rPr lang="en-US" sz="2000" dirty="0" err="1" smtClean="0">
                <a:latin typeface="+mj-lt"/>
              </a:rPr>
              <a:t>Defence</a:t>
            </a:r>
            <a:r>
              <a:rPr lang="en-US" sz="2000" dirty="0" smtClean="0">
                <a:latin typeface="+mj-lt"/>
              </a:rPr>
              <a:t> Management, Marine and Aeronautical Engineering, Logistics and Management, etc.</a:t>
            </a:r>
          </a:p>
          <a:p>
            <a:pPr algn="just">
              <a:buFont typeface="Arial" pitchFamily="34" charset="0"/>
              <a:buChar char="•"/>
            </a:pPr>
            <a:endParaRPr lang="en-US" sz="2000" dirty="0" smtClean="0">
              <a:latin typeface="+mj-lt"/>
            </a:endParaRPr>
          </a:p>
          <a:p>
            <a:pPr algn="just"/>
            <a:endParaRPr lang="en-US" dirty="0" smtClean="0"/>
          </a:p>
          <a:p>
            <a:r>
              <a:rPr lang="en-US" dirty="0" smtClean="0"/>
              <a:t/>
            </a:r>
            <a:br>
              <a:rPr lang="en-US" dirty="0" smtClean="0"/>
            </a:br>
            <a:endParaRPr lang="en-US" dirty="0"/>
          </a:p>
        </p:txBody>
      </p:sp>
      <p:pic>
        <p:nvPicPr>
          <p:cNvPr id="4" name="Picture 3" descr="Defence.jpg"/>
          <p:cNvPicPr>
            <a:picLocks noChangeAspect="1"/>
          </p:cNvPicPr>
          <p:nvPr/>
        </p:nvPicPr>
        <p:blipFill>
          <a:blip r:embed="rId2"/>
          <a:stretch>
            <a:fillRect/>
          </a:stretch>
        </p:blipFill>
        <p:spPr>
          <a:xfrm>
            <a:off x="914400" y="3124200"/>
            <a:ext cx="7315200" cy="3505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696200" cy="3139321"/>
          </a:xfrm>
          <a:prstGeom prst="rect">
            <a:avLst/>
          </a:prstGeom>
          <a:noFill/>
        </p:spPr>
        <p:txBody>
          <a:bodyPr wrap="square" rtlCol="0">
            <a:spAutoFit/>
          </a:bodyPr>
          <a:lstStyle/>
          <a:p>
            <a:r>
              <a:rPr lang="en-US" b="1" dirty="0" smtClean="0">
                <a:solidFill>
                  <a:schemeClr val="accent6"/>
                </a:solidFill>
              </a:rPr>
              <a:t>Project-related Cooperation</a:t>
            </a:r>
            <a:endParaRPr lang="en-US" dirty="0" smtClean="0">
              <a:solidFill>
                <a:schemeClr val="accent6"/>
              </a:solidFill>
            </a:endParaRPr>
          </a:p>
          <a:p>
            <a:pPr lvl="0">
              <a:buFont typeface="Arial" pitchFamily="34" charset="0"/>
              <a:buChar char="•"/>
            </a:pPr>
            <a:r>
              <a:rPr lang="en-US" dirty="0" smtClean="0"/>
              <a:t>India assists ITEC partner countries, on the basis of mutually agreed projects</a:t>
            </a:r>
          </a:p>
          <a:p>
            <a:pPr lvl="0">
              <a:buFont typeface="Arial" pitchFamily="34" charset="0"/>
              <a:buChar char="•"/>
            </a:pPr>
            <a:r>
              <a:rPr lang="en-US" dirty="0" smtClean="0"/>
              <a:t>Through project assistance, India also demonstrates the skills, technologies and human resource capabilities, which it has acquired in the course of its own development. </a:t>
            </a:r>
          </a:p>
          <a:p>
            <a:pPr lvl="0">
              <a:buFont typeface="Arial" pitchFamily="34" charset="0"/>
              <a:buChar char="•"/>
            </a:pPr>
            <a:r>
              <a:rPr lang="en-US" dirty="0" smtClean="0"/>
              <a:t>A number of bilateral projects are undertaken, notably in the fields of archaeological conservation, Information Technology, (IT) and Small and Medium Enterprises (SMEs).</a:t>
            </a:r>
          </a:p>
          <a:p>
            <a:pPr lvl="0">
              <a:buFont typeface="Arial" pitchFamily="34" charset="0"/>
              <a:buChar char="•"/>
            </a:pPr>
            <a:r>
              <a:rPr lang="en-US" dirty="0" smtClean="0"/>
              <a:t>Feasibility studies and consultancy services, at the request of ITEC partner countries, are also carried out under the </a:t>
            </a:r>
            <a:r>
              <a:rPr lang="en-US" dirty="0" err="1" smtClean="0"/>
              <a:t>Programme</a:t>
            </a:r>
            <a:r>
              <a:rPr lang="en-US" dirty="0" smtClean="0"/>
              <a:t>. </a:t>
            </a:r>
          </a:p>
          <a:p>
            <a:endParaRPr lang="en-US" dirty="0"/>
          </a:p>
        </p:txBody>
      </p:sp>
      <p:pic>
        <p:nvPicPr>
          <p:cNvPr id="4" name="Picture 3" descr="project.jpg"/>
          <p:cNvPicPr>
            <a:picLocks noChangeAspect="1"/>
          </p:cNvPicPr>
          <p:nvPr/>
        </p:nvPicPr>
        <p:blipFill>
          <a:blip r:embed="rId2"/>
          <a:stretch>
            <a:fillRect/>
          </a:stretch>
        </p:blipFill>
        <p:spPr>
          <a:xfrm>
            <a:off x="1143000" y="3276600"/>
            <a:ext cx="5943600" cy="352871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178</TotalTime>
  <Words>1269</Words>
  <Application>Microsoft Office PowerPoint</Application>
  <PresentationFormat>On-screen Show (4:3)</PresentationFormat>
  <Paragraphs>98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Secretary</dc:creator>
  <cp:lastModifiedBy>Secretary</cp:lastModifiedBy>
  <cp:revision>25</cp:revision>
  <dcterms:created xsi:type="dcterms:W3CDTF">2015-10-29T23:15:32Z</dcterms:created>
  <dcterms:modified xsi:type="dcterms:W3CDTF">2015-10-31T04:04:20Z</dcterms:modified>
</cp:coreProperties>
</file>